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3"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1/17/2024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16AA21-1863-4931-97CB-99D0A168701B}"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72C379-9A7C-4C87-A116-CBE9F58B04C5}" type="datetimeFigureOut">
              <a:rPr lang="en-US" dirty="0"/>
              <a:t>1/17/2024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1/17/2024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A92D0-80E5-154E-2878-DAF5B2EF05F0}"/>
              </a:ext>
            </a:extLst>
          </p:cNvPr>
          <p:cNvSpPr>
            <a:spLocks noGrp="1"/>
          </p:cNvSpPr>
          <p:nvPr>
            <p:ph type="ctrTitle"/>
          </p:nvPr>
        </p:nvSpPr>
        <p:spPr/>
        <p:txBody>
          <a:bodyPr/>
          <a:lstStyle/>
          <a:p>
            <a:pPr algn="ctr"/>
            <a:r>
              <a:rPr lang="fr-FR" dirty="0"/>
              <a:t>Projet pédagogique 2024</a:t>
            </a:r>
          </a:p>
        </p:txBody>
      </p:sp>
      <p:sp>
        <p:nvSpPr>
          <p:cNvPr id="3" name="Sous-titre 2">
            <a:extLst>
              <a:ext uri="{FF2B5EF4-FFF2-40B4-BE49-F238E27FC236}">
                <a16:creationId xmlns:a16="http://schemas.microsoft.com/office/drawing/2014/main" id="{1DA22E45-7D9B-8BC5-8B6B-A992EF5279D1}"/>
              </a:ext>
            </a:extLst>
          </p:cNvPr>
          <p:cNvSpPr>
            <a:spLocks noGrp="1"/>
          </p:cNvSpPr>
          <p:nvPr>
            <p:ph type="subTitle" idx="1"/>
          </p:nvPr>
        </p:nvSpPr>
        <p:spPr/>
        <p:txBody>
          <a:bodyPr>
            <a:normAutofit/>
          </a:bodyPr>
          <a:lstStyle/>
          <a:p>
            <a:r>
              <a:rPr lang="fr-FR" sz="3200" dirty="0"/>
              <a:t>Accueil Jeunes et SIJ </a:t>
            </a:r>
          </a:p>
        </p:txBody>
      </p:sp>
      <p:pic>
        <p:nvPicPr>
          <p:cNvPr id="4" name="Image 3">
            <a:extLst>
              <a:ext uri="{FF2B5EF4-FFF2-40B4-BE49-F238E27FC236}">
                <a16:creationId xmlns:a16="http://schemas.microsoft.com/office/drawing/2014/main" id="{8C1E8220-6A38-C98D-0EC1-4889B0A60D62}"/>
              </a:ext>
            </a:extLst>
          </p:cNvPr>
          <p:cNvPicPr>
            <a:picLocks noChangeAspect="1"/>
          </p:cNvPicPr>
          <p:nvPr/>
        </p:nvPicPr>
        <p:blipFill>
          <a:blip r:embed="rId2"/>
          <a:stretch>
            <a:fillRect/>
          </a:stretch>
        </p:blipFill>
        <p:spPr>
          <a:xfrm>
            <a:off x="5904860" y="4468031"/>
            <a:ext cx="3235722" cy="2327874"/>
          </a:xfrm>
          <a:prstGeom prst="rect">
            <a:avLst/>
          </a:prstGeom>
        </p:spPr>
      </p:pic>
    </p:spTree>
    <p:extLst>
      <p:ext uri="{BB962C8B-B14F-4D97-AF65-F5344CB8AC3E}">
        <p14:creationId xmlns:p14="http://schemas.microsoft.com/office/powerpoint/2010/main" val="27117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79EB1-8A98-894A-8AA3-462C39143DC6}"/>
              </a:ext>
            </a:extLst>
          </p:cNvPr>
          <p:cNvSpPr>
            <a:spLocks noGrp="1"/>
          </p:cNvSpPr>
          <p:nvPr>
            <p:ph type="title"/>
          </p:nvPr>
        </p:nvSpPr>
        <p:spPr>
          <a:xfrm>
            <a:off x="2394374" y="1078793"/>
            <a:ext cx="9281160" cy="2069307"/>
          </a:xfrm>
        </p:spPr>
        <p:txBody>
          <a:bodyPr>
            <a:normAutofit fontScale="90000"/>
          </a:bodyPr>
          <a:lstStyle/>
          <a:p>
            <a:pPr marL="226695" indent="219710">
              <a:spcBef>
                <a:spcPts val="300"/>
              </a:spcBef>
              <a:spcAft>
                <a:spcPts val="300"/>
              </a:spcAft>
            </a:pPr>
            <a:r>
              <a:rPr lang="fr-FR" dirty="0"/>
              <a:t>Accueil Jeunes </a:t>
            </a:r>
            <a:br>
              <a:rPr lang="fr-FR" dirty="0"/>
            </a:br>
            <a:r>
              <a:rPr lang="fr-FR" sz="1400" cap="none" dirty="0">
                <a:latin typeface="Garamond" panose="02020404030301010803" pitchFamily="18" charset="0"/>
                <a:cs typeface="Calibri" panose="020F0502020204030204" pitchFamily="34" charset="0"/>
              </a:rPr>
              <a:t>L</a:t>
            </a:r>
            <a:r>
              <a:rPr lang="fr-FR" sz="1400" cap="none" dirty="0">
                <a:effectLst/>
                <a:latin typeface="Garamond" panose="02020404030301010803" pitchFamily="18" charset="0"/>
                <a:ea typeface="Arial Narrow" panose="020B0606020202030204" pitchFamily="34" charset="0"/>
                <a:cs typeface="Calibri" panose="020F0502020204030204" pitchFamily="34" charset="0"/>
              </a:rPr>
              <a:t>ieu de rencontre, de partage, d’apprentissage du vivre ensemble et d’émancipation dédié aux jeunes. </a:t>
            </a:r>
            <a:br>
              <a:rPr lang="fr-FR" sz="1400" cap="none" dirty="0">
                <a:effectLst/>
                <a:latin typeface="Garamond" panose="02020404030301010803" pitchFamily="18" charset="0"/>
                <a:ea typeface="Arial Narrow" panose="020B0606020202030204" pitchFamily="34" charset="0"/>
                <a:cs typeface="Calibri" panose="020F0502020204030204" pitchFamily="34" charset="0"/>
              </a:rPr>
            </a:br>
            <a:r>
              <a:rPr lang="fr-FR" sz="1400" cap="none" dirty="0">
                <a:effectLst/>
                <a:latin typeface="Garamond" panose="02020404030301010803" pitchFamily="18" charset="0"/>
                <a:ea typeface="Arial Narrow" panose="020B0606020202030204" pitchFamily="34" charset="0"/>
                <a:cs typeface="Calibri" panose="020F0502020204030204" pitchFamily="34" charset="0"/>
              </a:rPr>
              <a:t>Au travers les différentes animations qui sont proposées tout au long de l’année et qui font vivre ce lieu, c’est implication des jeunes qui est recherchée en veillant à instaurer un climat de respect et d’égalité entre toutes et tous afin de les amener à agir en citoyenne et citoyen.  </a:t>
            </a:r>
            <a:br>
              <a:rPr lang="fr-FR" sz="1400" cap="none" dirty="0">
                <a:effectLst/>
                <a:latin typeface="Garamond" panose="02020404030301010803" pitchFamily="18" charset="0"/>
                <a:ea typeface="Calibri" panose="020F0502020204030204" pitchFamily="34" charset="0"/>
                <a:cs typeface="Calibri" panose="020F0502020204030204" pitchFamily="34" charset="0"/>
              </a:rPr>
            </a:br>
            <a:r>
              <a:rPr lang="fr-FR" sz="1400" cap="none" dirty="0">
                <a:latin typeface="Garamond" panose="02020404030301010803" pitchFamily="18" charset="0"/>
                <a:ea typeface="Calibri" panose="020F0502020204030204" pitchFamily="34" charset="0"/>
                <a:cs typeface="Calibri" panose="020F0502020204030204" pitchFamily="34" charset="0"/>
              </a:rPr>
              <a:t>C</a:t>
            </a:r>
            <a:r>
              <a:rPr lang="fr-FR" sz="1400" cap="none" dirty="0">
                <a:effectLst/>
                <a:latin typeface="Garamond" panose="02020404030301010803" pitchFamily="18" charset="0"/>
                <a:ea typeface="Arial Narrow" panose="020B0606020202030204" pitchFamily="34" charset="0"/>
                <a:cs typeface="Calibri" panose="020F0502020204030204" pitchFamily="34" charset="0"/>
              </a:rPr>
              <a:t>et espace qui se veut convivial, chaleureux, sécurisant et socialisant permet aux jeunes de pouvoir profiter des animations proposées, de s’expérimenter au montage de projet, d’avoir un lieu repère au sein duquel ils pourront trouver une écoute attentive à leurs envies et un accompagnement dans leurs projets</a:t>
            </a:r>
            <a:br>
              <a:rPr lang="fr-FR" sz="1400" cap="none" dirty="0">
                <a:effectLst/>
                <a:latin typeface="Garamond" panose="02020404030301010803" pitchFamily="18" charset="0"/>
                <a:ea typeface="Arial Narrow" panose="020B0606020202030204" pitchFamily="34" charset="0"/>
                <a:cs typeface="Calibri" panose="020F0502020204030204" pitchFamily="34" charset="0"/>
              </a:rPr>
            </a:br>
            <a:br>
              <a:rPr lang="fr-FR" sz="1400" cap="none" dirty="0">
                <a:effectLst/>
                <a:latin typeface="Garamond" panose="02020404030301010803" pitchFamily="18" charset="0"/>
                <a:ea typeface="Arial Narrow" panose="020B0606020202030204" pitchFamily="34" charset="0"/>
                <a:cs typeface="Calibri" panose="020F0502020204030204" pitchFamily="34" charset="0"/>
              </a:rPr>
            </a:br>
            <a:br>
              <a:rPr lang="fr-FR" sz="1400" cap="none" dirty="0">
                <a:effectLst/>
                <a:latin typeface="Garamond" panose="02020404030301010803" pitchFamily="18" charset="0"/>
                <a:ea typeface="Arial Narrow" panose="020B0606020202030204" pitchFamily="34" charset="0"/>
                <a:cs typeface="Calibri" panose="020F0502020204030204" pitchFamily="34" charset="0"/>
              </a:rPr>
            </a:br>
            <a:endParaRPr lang="fr-FR" dirty="0"/>
          </a:p>
        </p:txBody>
      </p:sp>
      <p:pic>
        <p:nvPicPr>
          <p:cNvPr id="5" name="Image 4">
            <a:extLst>
              <a:ext uri="{FF2B5EF4-FFF2-40B4-BE49-F238E27FC236}">
                <a16:creationId xmlns:a16="http://schemas.microsoft.com/office/drawing/2014/main" id="{A81F9D94-F1C9-6B0B-C72D-97B6C6A05918}"/>
              </a:ext>
            </a:extLst>
          </p:cNvPr>
          <p:cNvPicPr>
            <a:picLocks noChangeAspect="1"/>
          </p:cNvPicPr>
          <p:nvPr/>
        </p:nvPicPr>
        <p:blipFill>
          <a:blip r:embed="rId2"/>
          <a:stretch>
            <a:fillRect/>
          </a:stretch>
        </p:blipFill>
        <p:spPr>
          <a:xfrm>
            <a:off x="3090512" y="2749082"/>
            <a:ext cx="7115175" cy="3667125"/>
          </a:xfrm>
          <a:prstGeom prst="rect">
            <a:avLst/>
          </a:prstGeom>
        </p:spPr>
      </p:pic>
    </p:spTree>
    <p:extLst>
      <p:ext uri="{BB962C8B-B14F-4D97-AF65-F5344CB8AC3E}">
        <p14:creationId xmlns:p14="http://schemas.microsoft.com/office/powerpoint/2010/main" val="140159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9E8A0-AEB2-C1A2-7BE6-7AFB487F7A06}"/>
              </a:ext>
            </a:extLst>
          </p:cNvPr>
          <p:cNvSpPr>
            <a:spLocks noGrp="1"/>
          </p:cNvSpPr>
          <p:nvPr>
            <p:ph type="title"/>
          </p:nvPr>
        </p:nvSpPr>
        <p:spPr>
          <a:xfrm>
            <a:off x="2321735" y="1002906"/>
            <a:ext cx="9281160" cy="3842360"/>
          </a:xfrm>
        </p:spPr>
        <p:txBody>
          <a:bodyPr>
            <a:normAutofit fontScale="90000"/>
          </a:bodyPr>
          <a:lstStyle/>
          <a:p>
            <a:pPr marL="226695" indent="219710" fontAlgn="base">
              <a:lnSpc>
                <a:spcPct val="107000"/>
              </a:lnSpc>
              <a:spcBef>
                <a:spcPts val="300"/>
              </a:spcBef>
              <a:spcAft>
                <a:spcPts val="800"/>
              </a:spcAft>
            </a:pPr>
            <a:r>
              <a:rPr lang="fr-FR" dirty="0"/>
              <a:t>Structure information jeunesse</a:t>
            </a:r>
            <a:br>
              <a:rPr lang="fr-FR" dirty="0"/>
            </a:br>
            <a:r>
              <a:rPr lang="fr-FR" sz="1800" b="1" kern="150" cap="none" dirty="0">
                <a:solidFill>
                  <a:srgbClr val="000000"/>
                </a:solidFill>
                <a:latin typeface="Garamond" panose="02020404030301010803" pitchFamily="18" charset="0"/>
                <a:cs typeface="Calibri" panose="020F0502020204030204" pitchFamily="34" charset="0"/>
              </a:rPr>
              <a:t>L</a:t>
            </a:r>
            <a:r>
              <a:rPr lang="fr-FR" sz="1800" b="1" kern="150" cap="none"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ieu d’accueil, de ressources et d’informations gratuit, anonyme et personnalisé.</a:t>
            </a:r>
            <a:br>
              <a:rPr lang="fr-FR" sz="1800" cap="none" dirty="0">
                <a:effectLst/>
                <a:latin typeface="Garamond" panose="02020404030301010803" pitchFamily="18" charset="0"/>
                <a:ea typeface="Calibri" panose="020F0502020204030204" pitchFamily="34" charset="0"/>
                <a:cs typeface="Calibri" panose="020F0502020204030204" pitchFamily="34" charset="0"/>
              </a:rPr>
            </a:br>
            <a:r>
              <a:rPr lang="fr-FR" sz="1800" kern="150" cap="none" dirty="0">
                <a:solidFill>
                  <a:srgbClr val="000000"/>
                </a:solidFill>
                <a:latin typeface="Garamond" panose="02020404030301010803" pitchFamily="18" charset="0"/>
                <a:ea typeface="Calibri" panose="020F0502020204030204" pitchFamily="34" charset="0"/>
                <a:cs typeface="Calibri" panose="020F0502020204030204" pitchFamily="34" charset="0"/>
              </a:rPr>
              <a:t>E</a:t>
            </a:r>
            <a:r>
              <a:rPr lang="fr-FR" sz="1800" kern="150" cap="none"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space dédié aux jeunes de 16 à 30 ans qu’ils soient collégiens, lycéens, demandeurs d’emploi, étudiants, salariés...</a:t>
            </a:r>
            <a:br>
              <a:rPr lang="fr-FR" sz="1800" kern="150" cap="none"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br>
            <a:r>
              <a:rPr lang="fr-FR" sz="1800" kern="150" cap="none"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Les missions : </a:t>
            </a:r>
            <a:br>
              <a:rPr lang="fr-FR" sz="1800" cap="none" dirty="0">
                <a:effectLst/>
                <a:latin typeface="Garamond" panose="02020404030301010803" pitchFamily="18" charset="0"/>
                <a:ea typeface="Calibri" panose="020F0502020204030204" pitchFamily="34" charset="0"/>
                <a:cs typeface="Calibri" panose="020F0502020204030204" pitchFamily="34" charset="0"/>
              </a:rPr>
            </a:br>
            <a:r>
              <a:rPr lang="fr-FR" sz="1800" cap="none" dirty="0">
                <a:effectLst/>
                <a:latin typeface="Garamond" panose="02020404030301010803" pitchFamily="18" charset="0"/>
                <a:ea typeface="Calibri" panose="020F0502020204030204" pitchFamily="34" charset="0"/>
                <a:cs typeface="Calibri" panose="020F0502020204030204" pitchFamily="34" charset="0"/>
              </a:rPr>
              <a:t>- </a:t>
            </a:r>
            <a:r>
              <a:rPr lang="fr-FR" sz="1800" kern="150" cap="none" dirty="0">
                <a:solidFill>
                  <a:srgbClr val="000000"/>
                </a:solidFill>
                <a:latin typeface="Garamond" panose="02020404030301010803" pitchFamily="18" charset="0"/>
                <a:ea typeface="Calibri" panose="020F0502020204030204" pitchFamily="34" charset="0"/>
                <a:cs typeface="Calibri" panose="020F0502020204030204" pitchFamily="34" charset="0"/>
              </a:rPr>
              <a:t>A</a:t>
            </a:r>
            <a:r>
              <a:rPr lang="fr-FR" sz="1800" kern="150" cap="none"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ccueillir, conseiller, accompagner et orienter tous les jeunes, à chaque étape de leur parcours scolaire, professionnel en les mettant en relation avec les ressources et opportunités de leur environnement.</a:t>
            </a:r>
            <a:br>
              <a:rPr lang="fr-FR" sz="1800" cap="none" dirty="0">
                <a:effectLst/>
                <a:latin typeface="Garamond" panose="02020404030301010803" pitchFamily="18" charset="0"/>
                <a:ea typeface="Calibri" panose="020F0502020204030204" pitchFamily="34" charset="0"/>
                <a:cs typeface="Calibri" panose="020F0502020204030204" pitchFamily="34" charset="0"/>
              </a:rPr>
            </a:br>
            <a:r>
              <a:rPr lang="fr-FR" sz="1800" kern="150" cap="none" dirty="0">
                <a:solidFill>
                  <a:srgbClr val="000000"/>
                </a:solidFill>
                <a:latin typeface="Garamond" panose="02020404030301010803" pitchFamily="18" charset="0"/>
                <a:ea typeface="Calibri" panose="020F0502020204030204" pitchFamily="34" charset="0"/>
                <a:cs typeface="Calibri" panose="020F0502020204030204" pitchFamily="34" charset="0"/>
              </a:rPr>
              <a:t>- P</a:t>
            </a:r>
            <a:r>
              <a:rPr lang="fr-FR" sz="1800" kern="150" cap="none"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roposer aux jeunes une information fiable et accessible afin de leur permettre de prendre des décisions et de faire des choix en connaissance de cause.</a:t>
            </a:r>
            <a:br>
              <a:rPr lang="fr-FR" sz="1800" cap="none" dirty="0">
                <a:effectLst/>
                <a:latin typeface="Garamond" panose="02020404030301010803" pitchFamily="18" charset="0"/>
                <a:ea typeface="Calibri" panose="020F0502020204030204" pitchFamily="34" charset="0"/>
                <a:cs typeface="Calibri" panose="020F0502020204030204" pitchFamily="34" charset="0"/>
              </a:rPr>
            </a:br>
            <a:r>
              <a:rPr lang="fr-FR" sz="1800" kern="150" cap="none" dirty="0">
                <a:solidFill>
                  <a:srgbClr val="000000"/>
                </a:solidFill>
                <a:latin typeface="Garamond" panose="02020404030301010803" pitchFamily="18" charset="0"/>
                <a:ea typeface="Calibri" panose="020F0502020204030204" pitchFamily="34" charset="0"/>
                <a:cs typeface="Calibri" panose="020F0502020204030204" pitchFamily="34" charset="0"/>
              </a:rPr>
              <a:t>- O</a:t>
            </a:r>
            <a:r>
              <a:rPr lang="fr-FR" sz="1800" kern="150" cap="none"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ffrir un accompagnement vers l’autonomie.</a:t>
            </a:r>
            <a:br>
              <a:rPr lang="fr-FR" sz="1800" cap="none" dirty="0">
                <a:effectLst/>
                <a:latin typeface="Garamond" panose="02020404030301010803" pitchFamily="18" charset="0"/>
                <a:ea typeface="Calibri" panose="020F0502020204030204" pitchFamily="34" charset="0"/>
                <a:cs typeface="Calibri" panose="020F0502020204030204" pitchFamily="34" charset="0"/>
              </a:rPr>
            </a:br>
            <a:r>
              <a:rPr lang="fr-FR" sz="1800" kern="150" cap="none" dirty="0">
                <a:solidFill>
                  <a:srgbClr val="000000"/>
                </a:solidFill>
                <a:latin typeface="Garamond" panose="02020404030301010803" pitchFamily="18" charset="0"/>
                <a:ea typeface="Calibri" panose="020F0502020204030204" pitchFamily="34" charset="0"/>
                <a:cs typeface="Calibri" panose="020F0502020204030204" pitchFamily="34" charset="0"/>
              </a:rPr>
              <a:t>- A</a:t>
            </a:r>
            <a:r>
              <a:rPr lang="fr-FR" sz="1800" kern="150" cap="none"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nimer et fédérer un réseau de partenaires locaux</a:t>
            </a:r>
            <a:r>
              <a:rPr lang="fr-FR" sz="1800" kern="15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a:t>
            </a:r>
            <a:br>
              <a:rPr lang="fr-FR" sz="1800" dirty="0">
                <a:effectLst/>
                <a:latin typeface="Garamond" panose="02020404030301010803" pitchFamily="18" charset="0"/>
                <a:ea typeface="Calibri" panose="020F0502020204030204" pitchFamily="34" charset="0"/>
                <a:cs typeface="Calibri" panose="020F0502020204030204" pitchFamily="34" charset="0"/>
              </a:rPr>
            </a:br>
            <a:endParaRPr lang="fr-FR" dirty="0"/>
          </a:p>
        </p:txBody>
      </p:sp>
      <p:pic>
        <p:nvPicPr>
          <p:cNvPr id="9" name="Image 8">
            <a:extLst>
              <a:ext uri="{FF2B5EF4-FFF2-40B4-BE49-F238E27FC236}">
                <a16:creationId xmlns:a16="http://schemas.microsoft.com/office/drawing/2014/main" id="{FD21587F-3923-78E8-6F24-18F2C3D14659}"/>
              </a:ext>
            </a:extLst>
          </p:cNvPr>
          <p:cNvPicPr>
            <a:picLocks noChangeAspect="1"/>
          </p:cNvPicPr>
          <p:nvPr/>
        </p:nvPicPr>
        <p:blipFill>
          <a:blip r:embed="rId2"/>
          <a:stretch>
            <a:fillRect/>
          </a:stretch>
        </p:blipFill>
        <p:spPr>
          <a:xfrm>
            <a:off x="4173659" y="4845267"/>
            <a:ext cx="6134956" cy="2012734"/>
          </a:xfrm>
          <a:prstGeom prst="rect">
            <a:avLst/>
          </a:prstGeom>
        </p:spPr>
      </p:pic>
    </p:spTree>
    <p:extLst>
      <p:ext uri="{BB962C8B-B14F-4D97-AF65-F5344CB8AC3E}">
        <p14:creationId xmlns:p14="http://schemas.microsoft.com/office/powerpoint/2010/main" val="244678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DDEE5-CF22-5969-5933-B0CA329A7A32}"/>
              </a:ext>
            </a:extLst>
          </p:cNvPr>
          <p:cNvSpPr>
            <a:spLocks noGrp="1"/>
          </p:cNvSpPr>
          <p:nvPr>
            <p:ph type="title"/>
          </p:nvPr>
        </p:nvSpPr>
        <p:spPr/>
        <p:txBody>
          <a:bodyPr/>
          <a:lstStyle/>
          <a:p>
            <a:r>
              <a:rPr lang="fr-FR" dirty="0"/>
              <a:t>Constitution de l’équipe</a:t>
            </a:r>
          </a:p>
        </p:txBody>
      </p:sp>
      <p:sp>
        <p:nvSpPr>
          <p:cNvPr id="3" name="Espace réservé du contenu 2">
            <a:extLst>
              <a:ext uri="{FF2B5EF4-FFF2-40B4-BE49-F238E27FC236}">
                <a16:creationId xmlns:a16="http://schemas.microsoft.com/office/drawing/2014/main" id="{4C6BA87C-34F1-E76E-F699-B694F2F6043B}"/>
              </a:ext>
            </a:extLst>
          </p:cNvPr>
          <p:cNvSpPr>
            <a:spLocks noGrp="1"/>
          </p:cNvSpPr>
          <p:nvPr>
            <p:ph idx="1"/>
          </p:nvPr>
        </p:nvSpPr>
        <p:spPr/>
        <p:txBody>
          <a:bodyPr/>
          <a:lstStyle/>
          <a:p>
            <a:pPr marL="226695" indent="180340" algn="just">
              <a:lnSpc>
                <a:spcPct val="115000"/>
              </a:lnSpc>
              <a:spcBef>
                <a:spcPts val="600"/>
              </a:spcBef>
              <a:spcAft>
                <a:spcPts val="300"/>
              </a:spcAft>
            </a:pPr>
            <a:r>
              <a:rPr lang="fr-FR" sz="1800" dirty="0">
                <a:effectLst/>
                <a:latin typeface="Garamond" panose="02020404030301010803" pitchFamily="18" charset="0"/>
                <a:ea typeface="Calibri" panose="020F0502020204030204" pitchFamily="34" charset="0"/>
                <a:cs typeface="Calibri" panose="020F0502020204030204" pitchFamily="34" charset="0"/>
              </a:rPr>
              <a:t>La complémentarité entre l'ensemble des actions jeunesse est possible par le choix de l’association d’employer des professionnels permanents formés et assurant l’ensemble de ces missions et garantissant ainsi la cohérence de l’action jeunesse. </a:t>
            </a:r>
          </a:p>
          <a:p>
            <a:pPr marL="226695" indent="0" algn="just">
              <a:lnSpc>
                <a:spcPct val="115000"/>
              </a:lnSpc>
              <a:spcBef>
                <a:spcPts val="600"/>
              </a:spcBef>
              <a:spcAft>
                <a:spcPts val="300"/>
              </a:spcAft>
              <a:buNone/>
            </a:pPr>
            <a:endParaRPr lang="fr-FR" sz="1800" dirty="0">
              <a:effectLst/>
              <a:latin typeface="Garamond" panose="02020404030301010803" pitchFamily="18" charset="0"/>
              <a:ea typeface="Calibri" panose="020F0502020204030204" pitchFamily="34" charset="0"/>
              <a:cs typeface="Calibri" panose="020F0502020204030204" pitchFamily="34" charset="0"/>
            </a:endParaRPr>
          </a:p>
          <a:p>
            <a:pPr marL="342900" lvl="0" indent="-342900" algn="just">
              <a:spcBef>
                <a:spcPts val="600"/>
              </a:spcBef>
              <a:spcAft>
                <a:spcPts val="600"/>
              </a:spcAft>
              <a:buClr>
                <a:srgbClr val="0070C0"/>
              </a:buClr>
              <a:buFont typeface="Courier New" panose="02070309020205020404" pitchFamily="49" charset="0"/>
              <a:buChar char="o"/>
              <a:tabLst>
                <a:tab pos="630555" algn="l"/>
              </a:tabLst>
            </a:pPr>
            <a:r>
              <a:rPr lang="fr-FR" sz="1800" dirty="0">
                <a:effectLst/>
                <a:latin typeface="Garamond" panose="02020404030301010803" pitchFamily="18" charset="0"/>
                <a:ea typeface="Times New Roman" panose="02020603050405020304" pitchFamily="18" charset="0"/>
                <a:cs typeface="Courier New" panose="02070309020205020404" pitchFamily="49" charset="0"/>
              </a:rPr>
              <a:t>Une coordinatrice Enfance Jeunesse (100 % ETP) en charge également de l’animation du SIJ.</a:t>
            </a:r>
            <a:endParaRPr lang="fr-FR" sz="1800" dirty="0">
              <a:effectLst/>
              <a:latin typeface="Courier New" panose="02070309020205020404" pitchFamily="49" charset="0"/>
              <a:ea typeface="Times New Roman" panose="02020603050405020304" pitchFamily="18" charset="0"/>
              <a:cs typeface="Courier New" panose="02070309020205020404" pitchFamily="49" charset="0"/>
            </a:endParaRPr>
          </a:p>
          <a:p>
            <a:pPr marL="342900" lvl="0" indent="-342900" algn="just">
              <a:spcBef>
                <a:spcPts val="600"/>
              </a:spcBef>
              <a:spcAft>
                <a:spcPts val="600"/>
              </a:spcAft>
              <a:buClr>
                <a:srgbClr val="0070C0"/>
              </a:buClr>
              <a:buFont typeface="Courier New" panose="02070309020205020404" pitchFamily="49" charset="0"/>
              <a:buChar char="o"/>
              <a:tabLst>
                <a:tab pos="630555" algn="l"/>
              </a:tabLst>
            </a:pPr>
            <a:r>
              <a:rPr lang="fr-FR" sz="1800" dirty="0">
                <a:effectLst/>
                <a:latin typeface="Garamond" panose="02020404030301010803" pitchFamily="18" charset="0"/>
                <a:ea typeface="Times New Roman" panose="02020603050405020304" pitchFamily="18" charset="0"/>
                <a:cs typeface="Courier New" panose="02070309020205020404" pitchFamily="49" charset="0"/>
              </a:rPr>
              <a:t>Deux animateurs (100 % ETP) en charge de l’animation jeunesse.</a:t>
            </a:r>
            <a:endParaRPr lang="fr-FR" sz="1800" dirty="0">
              <a:effectLst/>
              <a:latin typeface="Courier New" panose="02070309020205020404" pitchFamily="49" charset="0"/>
              <a:ea typeface="Times New Roman" panose="02020603050405020304" pitchFamily="18" charset="0"/>
              <a:cs typeface="Courier New" panose="02070309020205020404" pitchFamily="49" charset="0"/>
            </a:endParaRPr>
          </a:p>
          <a:p>
            <a:pPr marL="342900" lvl="0" indent="-342900" algn="just">
              <a:spcBef>
                <a:spcPts val="600"/>
              </a:spcBef>
              <a:spcAft>
                <a:spcPts val="600"/>
              </a:spcAft>
              <a:buClr>
                <a:srgbClr val="0070C0"/>
              </a:buClr>
              <a:buFont typeface="Courier New" panose="02070309020205020404" pitchFamily="49" charset="0"/>
              <a:buChar char="o"/>
              <a:tabLst>
                <a:tab pos="630555" algn="l"/>
              </a:tabLst>
            </a:pPr>
            <a:r>
              <a:rPr lang="fr-FR" sz="1800" dirty="0">
                <a:effectLst/>
                <a:latin typeface="Garamond" panose="02020404030301010803" pitchFamily="18" charset="0"/>
                <a:ea typeface="Times New Roman" panose="02020603050405020304" pitchFamily="18" charset="0"/>
                <a:cs typeface="Courier New" panose="02070309020205020404" pitchFamily="49" charset="0"/>
              </a:rPr>
              <a:t>Une animatrice référente SIJ (80% ETP) </a:t>
            </a:r>
            <a:endParaRPr lang="fr-FR" sz="1800" dirty="0">
              <a:effectLst/>
              <a:latin typeface="Courier New" panose="02070309020205020404" pitchFamily="49" charset="0"/>
              <a:ea typeface="Times New Roman" panose="02020603050405020304" pitchFamily="18" charset="0"/>
              <a:cs typeface="Courier New" panose="02070309020205020404" pitchFamily="49" charset="0"/>
            </a:endParaRPr>
          </a:p>
          <a:p>
            <a:pPr marL="342900" lvl="0" indent="-342900" algn="just">
              <a:lnSpc>
                <a:spcPct val="115000"/>
              </a:lnSpc>
              <a:spcBef>
                <a:spcPts val="600"/>
              </a:spcBef>
              <a:spcAft>
                <a:spcPts val="600"/>
              </a:spcAft>
              <a:buClr>
                <a:srgbClr val="0070C0"/>
              </a:buClr>
              <a:buFont typeface="Courier New" panose="02070309020205020404" pitchFamily="49" charset="0"/>
              <a:buChar char="o"/>
              <a:tabLst>
                <a:tab pos="630555" algn="l"/>
              </a:tabLst>
            </a:pPr>
            <a:r>
              <a:rPr lang="fr-FR" sz="1800" dirty="0">
                <a:effectLst/>
                <a:latin typeface="Garamond" panose="02020404030301010803" pitchFamily="18" charset="0"/>
                <a:ea typeface="Times New Roman" panose="02020603050405020304" pitchFamily="18" charset="0"/>
                <a:cs typeface="Courier New" panose="02070309020205020404" pitchFamily="49" charset="0"/>
              </a:rPr>
              <a:t>Des animateurs occasionnels peuvent venir renforcer l’équipe en particulier sur l’été.  </a:t>
            </a:r>
            <a:endParaRPr lang="fr-FR" sz="1800" dirty="0">
              <a:effectLst/>
              <a:latin typeface="Courier New" panose="02070309020205020404" pitchFamily="49" charset="0"/>
              <a:ea typeface="Times New Roman" panose="02020603050405020304" pitchFamily="18" charset="0"/>
              <a:cs typeface="Courier New" panose="02070309020205020404" pitchFamily="49" charset="0"/>
            </a:endParaRPr>
          </a:p>
          <a:p>
            <a:endParaRPr lang="fr-FR" dirty="0"/>
          </a:p>
        </p:txBody>
      </p:sp>
    </p:spTree>
    <p:extLst>
      <p:ext uri="{BB962C8B-B14F-4D97-AF65-F5344CB8AC3E}">
        <p14:creationId xmlns:p14="http://schemas.microsoft.com/office/powerpoint/2010/main" val="270737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B3718-83DE-8ED0-A5D7-E4413CBEFC11}"/>
              </a:ext>
            </a:extLst>
          </p:cNvPr>
          <p:cNvSpPr>
            <a:spLocks noGrp="1"/>
          </p:cNvSpPr>
          <p:nvPr>
            <p:ph type="title"/>
          </p:nvPr>
        </p:nvSpPr>
        <p:spPr/>
        <p:txBody>
          <a:bodyPr/>
          <a:lstStyle/>
          <a:p>
            <a:pPr algn="ctr"/>
            <a:r>
              <a:rPr lang="fr-FR" dirty="0"/>
              <a:t>Déclinaison du projet social</a:t>
            </a:r>
          </a:p>
        </p:txBody>
      </p:sp>
    </p:spTree>
    <p:extLst>
      <p:ext uri="{BB962C8B-B14F-4D97-AF65-F5344CB8AC3E}">
        <p14:creationId xmlns:p14="http://schemas.microsoft.com/office/powerpoint/2010/main" val="282842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C26CB-A039-D12F-A5D4-509EBD38F90C}"/>
              </a:ext>
            </a:extLst>
          </p:cNvPr>
          <p:cNvSpPr>
            <a:spLocks noGrp="1"/>
          </p:cNvSpPr>
          <p:nvPr>
            <p:ph type="ctrTitle"/>
          </p:nvPr>
        </p:nvSpPr>
        <p:spPr/>
        <p:txBody>
          <a:bodyPr/>
          <a:lstStyle/>
          <a:p>
            <a:r>
              <a:rPr lang="fr-FR" sz="2400" b="1" dirty="0">
                <a:effectLst/>
                <a:latin typeface="Calibri" panose="020F0502020204030204" pitchFamily="34" charset="0"/>
                <a:ea typeface="Calibri" panose="020F0502020204030204" pitchFamily="34" charset="0"/>
                <a:cs typeface="Calibri" panose="020F0502020204030204" pitchFamily="34" charset="0"/>
              </a:rPr>
              <a:t>Axe 1 du projet social </a:t>
            </a:r>
            <a:br>
              <a:rPr lang="fr-FR" sz="2400" b="1" u="sng" dirty="0">
                <a:effectLst/>
                <a:latin typeface="Calibri" panose="020F0502020204030204" pitchFamily="34" charset="0"/>
                <a:ea typeface="Calibri" panose="020F0502020204030204" pitchFamily="34" charset="0"/>
                <a:cs typeface="Calibri" panose="020F0502020204030204" pitchFamily="34" charset="0"/>
              </a:rPr>
            </a:br>
            <a:br>
              <a:rPr lang="fr-FR" sz="2400" b="1" u="sng" dirty="0">
                <a:effectLst/>
                <a:latin typeface="Calibri" panose="020F0502020204030204" pitchFamily="34" charset="0"/>
                <a:ea typeface="Calibri" panose="020F0502020204030204" pitchFamily="34" charset="0"/>
                <a:cs typeface="Calibri" panose="020F0502020204030204" pitchFamily="34" charset="0"/>
              </a:rPr>
            </a:br>
            <a:br>
              <a:rPr lang="fr-FR" sz="2400" b="1" u="sng" dirty="0">
                <a:effectLst/>
                <a:latin typeface="Calibri" panose="020F0502020204030204" pitchFamily="34" charset="0"/>
                <a:ea typeface="Calibri" panose="020F0502020204030204" pitchFamily="34" charset="0"/>
                <a:cs typeface="Calibri" panose="020F0502020204030204" pitchFamily="34" charset="0"/>
              </a:rPr>
            </a:br>
            <a:r>
              <a:rPr lang="fr-FR" sz="2400" b="1" u="sng" dirty="0">
                <a:effectLst/>
                <a:latin typeface="Calibri" panose="020F0502020204030204" pitchFamily="34" charset="0"/>
                <a:ea typeface="Calibri" panose="020F0502020204030204" pitchFamily="34" charset="0"/>
                <a:cs typeface="Calibri" panose="020F0502020204030204" pitchFamily="34" charset="0"/>
              </a:rPr>
              <a:t>Revitaliser la démarche d’éducation populaire du Centre de la Lande pour renforcer le pouvoir d’agir des habitants</a:t>
            </a:r>
            <a:br>
              <a:rPr lang="fr-FR" sz="1800" dirty="0">
                <a:effectLst/>
                <a:latin typeface="Garamond" panose="02020404030301010803" pitchFamily="18" charset="0"/>
                <a:ea typeface="Calibri" panose="020F0502020204030204" pitchFamily="34" charset="0"/>
                <a:cs typeface="Calibri" panose="020F0502020204030204" pitchFamily="34" charset="0"/>
              </a:rPr>
            </a:br>
            <a:endParaRPr lang="fr-FR" dirty="0"/>
          </a:p>
        </p:txBody>
      </p:sp>
    </p:spTree>
    <p:extLst>
      <p:ext uri="{BB962C8B-B14F-4D97-AF65-F5344CB8AC3E}">
        <p14:creationId xmlns:p14="http://schemas.microsoft.com/office/powerpoint/2010/main" val="136018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55918-018E-BDE5-736D-0201BD0A6062}"/>
              </a:ext>
            </a:extLst>
          </p:cNvPr>
          <p:cNvSpPr>
            <a:spLocks noGrp="1"/>
          </p:cNvSpPr>
          <p:nvPr>
            <p:ph type="title"/>
          </p:nvPr>
        </p:nvSpPr>
        <p:spPr/>
        <p:txBody>
          <a:bodyPr>
            <a:normAutofit fontScale="90000"/>
          </a:bodyPr>
          <a:lstStyle/>
          <a:p>
            <a:br>
              <a:rPr lang="fr-FR" sz="1800" u="sng" dirty="0">
                <a:effectLst/>
                <a:latin typeface="Calibri" panose="020F0502020204030204" pitchFamily="34" charset="0"/>
                <a:ea typeface="Calibri" panose="020F0502020204030204" pitchFamily="34" charset="0"/>
                <a:cs typeface="Calibri" panose="020F0502020204030204" pitchFamily="34" charset="0"/>
              </a:rPr>
            </a:br>
            <a:br>
              <a:rPr lang="fr-FR" sz="1800" u="sng" dirty="0">
                <a:effectLst/>
                <a:latin typeface="Calibri" panose="020F0502020204030204" pitchFamily="34" charset="0"/>
                <a:ea typeface="Calibri" panose="020F0502020204030204" pitchFamily="34" charset="0"/>
                <a:cs typeface="Calibri" panose="020F0502020204030204" pitchFamily="34" charset="0"/>
              </a:rPr>
            </a:br>
            <a:br>
              <a:rPr lang="fr-FR" sz="1800" u="sng" dirty="0">
                <a:effectLst/>
                <a:latin typeface="Calibri" panose="020F0502020204030204" pitchFamily="34" charset="0"/>
                <a:ea typeface="Calibri" panose="020F0502020204030204" pitchFamily="34" charset="0"/>
                <a:cs typeface="Calibri" panose="020F0502020204030204" pitchFamily="34" charset="0"/>
              </a:rPr>
            </a:br>
            <a:br>
              <a:rPr lang="fr-FR" sz="1800" u="sng" dirty="0">
                <a:effectLst/>
                <a:latin typeface="Calibri" panose="020F0502020204030204" pitchFamily="34" charset="0"/>
                <a:ea typeface="Calibri" panose="020F0502020204030204" pitchFamily="34" charset="0"/>
                <a:cs typeface="Calibri" panose="020F0502020204030204" pitchFamily="34" charset="0"/>
              </a:rPr>
            </a:br>
            <a:r>
              <a:rPr lang="fr-FR" sz="1800" u="sng" dirty="0">
                <a:effectLst/>
                <a:latin typeface="Calibri" panose="020F0502020204030204" pitchFamily="34" charset="0"/>
                <a:ea typeface="Calibri" panose="020F0502020204030204" pitchFamily="34" charset="0"/>
                <a:cs typeface="Calibri" panose="020F0502020204030204" pitchFamily="34" charset="0"/>
              </a:rPr>
              <a:t>Objectif 1</a:t>
            </a:r>
            <a:r>
              <a:rPr lang="fr-FR" sz="1800" dirty="0">
                <a:effectLst/>
                <a:latin typeface="Calibri" panose="020F0502020204030204" pitchFamily="34" charset="0"/>
                <a:ea typeface="Calibri" panose="020F0502020204030204" pitchFamily="34" charset="0"/>
                <a:cs typeface="Calibri" panose="020F0502020204030204" pitchFamily="34" charset="0"/>
              </a:rPr>
              <a:t> - Définir et mettre en œuvre une stratégie de soutien aux initiatives collectives des habitants</a:t>
            </a:r>
            <a:br>
              <a:rPr lang="fr-FR" sz="1800" dirty="0">
                <a:effectLst/>
                <a:latin typeface="Garamond" panose="02020404030301010803" pitchFamily="18" charset="0"/>
                <a:ea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BD1B2AFF-2B67-6AAD-8D8E-41FCC37DE687}"/>
              </a:ext>
            </a:extLst>
          </p:cNvPr>
          <p:cNvSpPr>
            <a:spLocks noGrp="1"/>
          </p:cNvSpPr>
          <p:nvPr>
            <p:ph type="body" idx="1"/>
          </p:nvPr>
        </p:nvSpPr>
        <p:spPr>
          <a:xfrm>
            <a:off x="1066799" y="2048256"/>
            <a:ext cx="9282157" cy="640080"/>
          </a:xfrm>
        </p:spPr>
        <p:txBody>
          <a:bodyPr/>
          <a:lstStyle/>
          <a:p>
            <a:pPr algn="ctr"/>
            <a:r>
              <a:rPr lang="fr-FR" sz="1800" b="1" dirty="0">
                <a:solidFill>
                  <a:srgbClr val="BF8F00"/>
                </a:solidFill>
                <a:effectLst/>
                <a:latin typeface="Calibri" panose="020F0502020204030204" pitchFamily="34" charset="0"/>
                <a:ea typeface="Calibri" panose="020F0502020204030204" pitchFamily="34" charset="0"/>
              </a:rPr>
              <a:t>Objectifs pédagogique -Accueil jeunes &amp; Structure Information Jeunesse</a:t>
            </a:r>
            <a:endParaRPr lang="fr-FR" dirty="0"/>
          </a:p>
        </p:txBody>
      </p:sp>
      <p:sp>
        <p:nvSpPr>
          <p:cNvPr id="4" name="Espace réservé du contenu 3">
            <a:extLst>
              <a:ext uri="{FF2B5EF4-FFF2-40B4-BE49-F238E27FC236}">
                <a16:creationId xmlns:a16="http://schemas.microsoft.com/office/drawing/2014/main" id="{E6D73D92-08C0-B0DD-13AC-830BB4763ECD}"/>
              </a:ext>
            </a:extLst>
          </p:cNvPr>
          <p:cNvSpPr>
            <a:spLocks noGrp="1"/>
          </p:cNvSpPr>
          <p:nvPr>
            <p:ph sz="half" idx="2"/>
          </p:nvPr>
        </p:nvSpPr>
        <p:spPr>
          <a:xfrm>
            <a:off x="1069847" y="2743200"/>
            <a:ext cx="9680761" cy="3291840"/>
          </a:xfrm>
        </p:spPr>
        <p:txBody>
          <a:bodyPr/>
          <a:lstStyle/>
          <a:p>
            <a:pPr marL="226695" indent="0" algn="just">
              <a:spcBef>
                <a:spcPts val="300"/>
              </a:spcBef>
              <a:spcAft>
                <a:spcPts val="300"/>
              </a:spcAft>
              <a:buNone/>
              <a:tabLst>
                <a:tab pos="2266950" algn="l"/>
              </a:tabLst>
            </a:pPr>
            <a:endParaRPr lang="fr-FR" sz="1800" dirty="0">
              <a:latin typeface="Calibri" panose="020F0502020204030204" pitchFamily="34" charset="0"/>
              <a:ea typeface="Calibri" panose="020F0502020204030204" pitchFamily="34" charset="0"/>
              <a:cs typeface="Calibri" panose="020F0502020204030204" pitchFamily="34" charset="0"/>
            </a:endParaRPr>
          </a:p>
          <a:p>
            <a:pPr marL="226695" indent="0" algn="just">
              <a:spcBef>
                <a:spcPts val="300"/>
              </a:spcBef>
              <a:spcAft>
                <a:spcPts val="300"/>
              </a:spcAft>
              <a:buNone/>
              <a:tabLst>
                <a:tab pos="2266950" algn="l"/>
              </a:tabLs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226695" indent="0" algn="just">
              <a:spcBef>
                <a:spcPts val="300"/>
              </a:spcBef>
              <a:spcAft>
                <a:spcPts val="300"/>
              </a:spcAft>
              <a:buNone/>
              <a:tabLst>
                <a:tab pos="2266950" algn="l"/>
              </a:tabLst>
            </a:pPr>
            <a:r>
              <a:rPr lang="fr-FR" sz="1800" dirty="0">
                <a:effectLst/>
                <a:latin typeface="Calibri" panose="020F0502020204030204" pitchFamily="34" charset="0"/>
                <a:ea typeface="Calibri" panose="020F0502020204030204" pitchFamily="34" charset="0"/>
                <a:cs typeface="Calibri" panose="020F0502020204030204" pitchFamily="34" charset="0"/>
              </a:rPr>
              <a:t>Soutenir les initiatives individuelles et collectives des jeunes.</a:t>
            </a:r>
            <a:endParaRPr lang="fr-FR" sz="1800" dirty="0">
              <a:effectLst/>
              <a:latin typeface="Garamond" panose="02020404030301010803" pitchFamily="18" charset="0"/>
              <a:ea typeface="Calibri" panose="020F0502020204030204" pitchFamily="34" charset="0"/>
              <a:cs typeface="Calibri" panose="020F0502020204030204" pitchFamily="34" charset="0"/>
            </a:endParaRPr>
          </a:p>
          <a:p>
            <a:pPr marL="226695" indent="0" algn="just">
              <a:spcBef>
                <a:spcPts val="300"/>
              </a:spcBef>
              <a:spcAft>
                <a:spcPts val="300"/>
              </a:spcAft>
              <a:buNone/>
              <a:tabLst>
                <a:tab pos="2266950" algn="l"/>
              </a:tabLst>
            </a:pPr>
            <a:endParaRPr lang="fr-FR" sz="1800" dirty="0">
              <a:effectLst/>
              <a:latin typeface="Garamond" panose="02020404030301010803" pitchFamily="18" charset="0"/>
              <a:ea typeface="Calibri" panose="020F0502020204030204" pitchFamily="34" charset="0"/>
              <a:cs typeface="Calibri" panose="020F0502020204030204" pitchFamily="34" charset="0"/>
            </a:endParaRPr>
          </a:p>
          <a:p>
            <a:pPr marL="0" indent="0">
              <a:buNone/>
            </a:pPr>
            <a:r>
              <a:rPr lang="fr-FR" sz="1800" dirty="0">
                <a:effectLst/>
                <a:latin typeface="Calibri" panose="020F0502020204030204" pitchFamily="34" charset="0"/>
                <a:ea typeface="Calibri" panose="020F0502020204030204" pitchFamily="34" charset="0"/>
              </a:rPr>
              <a:t>    Proposer des conditions d'accueil favorables à l'émergence d'initiatives jeunes.</a:t>
            </a:r>
            <a:endParaRPr lang="fr-FR" dirty="0"/>
          </a:p>
        </p:txBody>
      </p:sp>
    </p:spTree>
    <p:extLst>
      <p:ext uri="{BB962C8B-B14F-4D97-AF65-F5344CB8AC3E}">
        <p14:creationId xmlns:p14="http://schemas.microsoft.com/office/powerpoint/2010/main" val="164908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0918E7-A5E0-9550-5345-A295DF6E6196}"/>
              </a:ext>
            </a:extLst>
          </p:cNvPr>
          <p:cNvSpPr>
            <a:spLocks noGrp="1"/>
          </p:cNvSpPr>
          <p:nvPr>
            <p:ph type="title"/>
          </p:nvPr>
        </p:nvSpPr>
        <p:spPr/>
        <p:txBody>
          <a:bodyPr/>
          <a:lstStyle/>
          <a:p>
            <a:r>
              <a:rPr lang="fr-FR" sz="1800" u="sng" dirty="0">
                <a:effectLst/>
                <a:latin typeface="Calibri" panose="020F0502020204030204" pitchFamily="34" charset="0"/>
                <a:ea typeface="Calibri" panose="020F0502020204030204" pitchFamily="34" charset="0"/>
                <a:cs typeface="Calibri" panose="020F0502020204030204" pitchFamily="34" charset="0"/>
              </a:rPr>
              <a:t>Objectif 2</a:t>
            </a:r>
            <a:r>
              <a:rPr lang="fr-FR" sz="1800" dirty="0">
                <a:effectLst/>
                <a:latin typeface="Calibri" panose="020F0502020204030204" pitchFamily="34" charset="0"/>
                <a:ea typeface="Calibri" panose="020F0502020204030204" pitchFamily="34" charset="0"/>
                <a:cs typeface="Calibri" panose="020F0502020204030204" pitchFamily="34" charset="0"/>
              </a:rPr>
              <a:t>- Maintenir nos actions de sensibilisation et de partage des savoirs et renouveler nos thématiques</a:t>
            </a:r>
            <a:br>
              <a:rPr lang="fr-FR" sz="1800" dirty="0">
                <a:effectLst/>
                <a:latin typeface="Garamond" panose="02020404030301010803" pitchFamily="18" charset="0"/>
                <a:ea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838F67C7-1ADB-B63F-C976-E08D44B997FE}"/>
              </a:ext>
            </a:extLst>
          </p:cNvPr>
          <p:cNvSpPr>
            <a:spLocks noGrp="1"/>
          </p:cNvSpPr>
          <p:nvPr>
            <p:ph type="body" idx="1"/>
          </p:nvPr>
        </p:nvSpPr>
        <p:spPr/>
        <p:txBody>
          <a:bodyPr/>
          <a:lstStyle/>
          <a:p>
            <a:pPr algn="ctr"/>
            <a:r>
              <a:rPr lang="fr-FR" sz="2000" b="1" dirty="0">
                <a:solidFill>
                  <a:srgbClr val="BF8F00"/>
                </a:solidFill>
                <a:effectLst/>
                <a:latin typeface="Calibri" panose="020F0502020204030204" pitchFamily="34" charset="0"/>
                <a:ea typeface="Calibri" panose="020F0502020204030204" pitchFamily="34" charset="0"/>
              </a:rPr>
              <a:t>        Accueil jeunes</a:t>
            </a:r>
            <a:endParaRPr lang="fr-FR" dirty="0"/>
          </a:p>
        </p:txBody>
      </p:sp>
      <p:sp>
        <p:nvSpPr>
          <p:cNvPr id="4" name="Espace réservé du contenu 3">
            <a:extLst>
              <a:ext uri="{FF2B5EF4-FFF2-40B4-BE49-F238E27FC236}">
                <a16:creationId xmlns:a16="http://schemas.microsoft.com/office/drawing/2014/main" id="{5B02619E-8C21-4408-3725-A3D53763BBBB}"/>
              </a:ext>
            </a:extLst>
          </p:cNvPr>
          <p:cNvSpPr>
            <a:spLocks noGrp="1"/>
          </p:cNvSpPr>
          <p:nvPr>
            <p:ph sz="half" idx="2"/>
          </p:nvPr>
        </p:nvSpPr>
        <p:spPr/>
        <p:txBody>
          <a:bodyPr/>
          <a:lstStyle/>
          <a:p>
            <a:endParaRPr lang="fr-FR" sz="1800" dirty="0">
              <a:effectLst/>
              <a:latin typeface="Calibri" panose="020F0502020204030204" pitchFamily="34" charset="0"/>
              <a:ea typeface="Calibri" panose="020F0502020204030204" pitchFamily="34" charset="0"/>
            </a:endParaRPr>
          </a:p>
          <a:p>
            <a:endParaRPr lang="fr-FR" sz="1800" dirty="0">
              <a:latin typeface="Calibri" panose="020F0502020204030204" pitchFamily="34" charset="0"/>
              <a:ea typeface="Calibri" panose="020F0502020204030204" pitchFamily="34" charset="0"/>
            </a:endParaRPr>
          </a:p>
          <a:p>
            <a:pPr marL="0" indent="0">
              <a:buNone/>
            </a:pPr>
            <a:r>
              <a:rPr lang="fr-FR" sz="1800" dirty="0">
                <a:effectLst/>
                <a:latin typeface="Calibri" panose="020F0502020204030204" pitchFamily="34" charset="0"/>
                <a:ea typeface="Calibri" panose="020F0502020204030204" pitchFamily="34" charset="0"/>
              </a:rPr>
              <a:t>Favoriser et valoriser le partage de savoir et les capacités de discernement des jeunes.</a:t>
            </a:r>
            <a:endParaRPr lang="fr-FR" dirty="0"/>
          </a:p>
        </p:txBody>
      </p:sp>
      <p:sp>
        <p:nvSpPr>
          <p:cNvPr id="5" name="Espace réservé du texte 4">
            <a:extLst>
              <a:ext uri="{FF2B5EF4-FFF2-40B4-BE49-F238E27FC236}">
                <a16:creationId xmlns:a16="http://schemas.microsoft.com/office/drawing/2014/main" id="{2A7AC57C-CE54-4FFC-AE50-AB959E143472}"/>
              </a:ext>
            </a:extLst>
          </p:cNvPr>
          <p:cNvSpPr>
            <a:spLocks noGrp="1"/>
          </p:cNvSpPr>
          <p:nvPr>
            <p:ph type="body" sz="quarter" idx="3"/>
          </p:nvPr>
        </p:nvSpPr>
        <p:spPr/>
        <p:txBody>
          <a:bodyPr/>
          <a:lstStyle/>
          <a:p>
            <a:pPr algn="ctr"/>
            <a:r>
              <a:rPr lang="fr-FR" sz="1800" b="1" dirty="0">
                <a:solidFill>
                  <a:srgbClr val="BF8F00"/>
                </a:solidFill>
                <a:effectLst/>
                <a:latin typeface="Calibri" panose="020F0502020204030204" pitchFamily="34" charset="0"/>
                <a:ea typeface="Calibri" panose="020F0502020204030204" pitchFamily="34" charset="0"/>
              </a:rPr>
              <a:t>Structure Information jeunesse</a:t>
            </a:r>
            <a:endParaRPr lang="fr-FR" dirty="0"/>
          </a:p>
        </p:txBody>
      </p:sp>
      <p:sp>
        <p:nvSpPr>
          <p:cNvPr id="6" name="Espace réservé du contenu 5">
            <a:extLst>
              <a:ext uri="{FF2B5EF4-FFF2-40B4-BE49-F238E27FC236}">
                <a16:creationId xmlns:a16="http://schemas.microsoft.com/office/drawing/2014/main" id="{CB88E9E4-6C17-A221-A5E6-89CDBA639D23}"/>
              </a:ext>
            </a:extLst>
          </p:cNvPr>
          <p:cNvSpPr>
            <a:spLocks noGrp="1"/>
          </p:cNvSpPr>
          <p:nvPr>
            <p:ph sz="quarter" idx="4"/>
          </p:nvPr>
        </p:nvSpPr>
        <p:spPr/>
        <p:txBody>
          <a:bodyPr/>
          <a:lstStyle/>
          <a:p>
            <a:pPr marL="226695" indent="0">
              <a:spcBef>
                <a:spcPts val="300"/>
              </a:spcBef>
              <a:spcAft>
                <a:spcPts val="300"/>
              </a:spcAft>
              <a:buNone/>
              <a:tabLst>
                <a:tab pos="2266950" algn="l"/>
              </a:tabLs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226695" indent="0">
              <a:spcBef>
                <a:spcPts val="300"/>
              </a:spcBef>
              <a:spcAft>
                <a:spcPts val="300"/>
              </a:spcAft>
              <a:buNone/>
              <a:tabLst>
                <a:tab pos="2266950" algn="l"/>
              </a:tabLst>
            </a:pPr>
            <a:endParaRPr lang="fr-FR" sz="1800" dirty="0">
              <a:latin typeface="Calibri" panose="020F0502020204030204" pitchFamily="34" charset="0"/>
              <a:ea typeface="Calibri" panose="020F0502020204030204" pitchFamily="34" charset="0"/>
              <a:cs typeface="Calibri" panose="020F0502020204030204" pitchFamily="34" charset="0"/>
            </a:endParaRPr>
          </a:p>
          <a:p>
            <a:pPr marL="226695" indent="0">
              <a:spcBef>
                <a:spcPts val="300"/>
              </a:spcBef>
              <a:spcAft>
                <a:spcPts val="300"/>
              </a:spcAft>
              <a:buNone/>
              <a:tabLst>
                <a:tab pos="2266950" algn="l"/>
              </a:tabLst>
            </a:pPr>
            <a:r>
              <a:rPr lang="fr-FR" sz="1800" dirty="0">
                <a:effectLst/>
                <a:latin typeface="Calibri" panose="020F0502020204030204" pitchFamily="34" charset="0"/>
                <a:ea typeface="Calibri" panose="020F0502020204030204" pitchFamily="34" charset="0"/>
                <a:cs typeface="Calibri" panose="020F0502020204030204" pitchFamily="34" charset="0"/>
              </a:rPr>
              <a:t>Offrir un espace d'expression et de prévention </a:t>
            </a:r>
            <a:endParaRPr lang="fr-FR" sz="1800" dirty="0">
              <a:effectLst/>
              <a:latin typeface="Garamond" panose="02020404030301010803" pitchFamily="18" charset="0"/>
              <a:ea typeface="Calibri" panose="020F0502020204030204" pitchFamily="34" charset="0"/>
              <a:cs typeface="Calibri" panose="020F0502020204030204" pitchFamily="34" charset="0"/>
            </a:endParaRPr>
          </a:p>
          <a:p>
            <a:pPr marL="0" indent="0">
              <a:buNone/>
            </a:pPr>
            <a:r>
              <a:rPr lang="fr-FR" sz="1800" dirty="0">
                <a:effectLst/>
                <a:latin typeface="Calibri" panose="020F0502020204030204" pitchFamily="34" charset="0"/>
                <a:ea typeface="Calibri" panose="020F0502020204030204" pitchFamily="34" charset="0"/>
              </a:rPr>
              <a:t>    Favoriser l'émergence des thématiques en lien       avec les besoins des jeunes.</a:t>
            </a:r>
            <a:endParaRPr lang="fr-FR" dirty="0"/>
          </a:p>
        </p:txBody>
      </p:sp>
    </p:spTree>
    <p:extLst>
      <p:ext uri="{BB962C8B-B14F-4D97-AF65-F5344CB8AC3E}">
        <p14:creationId xmlns:p14="http://schemas.microsoft.com/office/powerpoint/2010/main" val="1582269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TM03090434[[fn=Type de bois]]</Template>
  <TotalTime>33</TotalTime>
  <Words>490</Words>
  <Application>Microsoft Office PowerPoint</Application>
  <PresentationFormat>Grand écran</PresentationFormat>
  <Paragraphs>30</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Calibri</vt:lpstr>
      <vt:lpstr>Courier New</vt:lpstr>
      <vt:lpstr>Garamond</vt:lpstr>
      <vt:lpstr>Rockwell</vt:lpstr>
      <vt:lpstr>Rockwell Condensed</vt:lpstr>
      <vt:lpstr>Wingdings</vt:lpstr>
      <vt:lpstr>Type de bois</vt:lpstr>
      <vt:lpstr>Projet pédagogique 2024</vt:lpstr>
      <vt:lpstr>Accueil Jeunes  Lieu de rencontre, de partage, d’apprentissage du vivre ensemble et d’émancipation dédié aux jeunes.  Au travers les différentes animations qui sont proposées tout au long de l’année et qui font vivre ce lieu, c’est implication des jeunes qui est recherchée en veillant à instaurer un climat de respect et d’égalité entre toutes et tous afin de les amener à agir en citoyenne et citoyen.   Cet espace qui se veut convivial, chaleureux, sécurisant et socialisant permet aux jeunes de pouvoir profiter des animations proposées, de s’expérimenter au montage de projet, d’avoir un lieu repère au sein duquel ils pourront trouver une écoute attentive à leurs envies et un accompagnement dans leurs projets   </vt:lpstr>
      <vt:lpstr>Structure information jeunesse Lieu d’accueil, de ressources et d’informations gratuit, anonyme et personnalisé. Espace dédié aux jeunes de 16 à 30 ans qu’ils soient collégiens, lycéens, demandeurs d’emploi, étudiants, salariés... Les missions :  - Accueillir, conseiller, accompagner et orienter tous les jeunes, à chaque étape de leur parcours scolaire, professionnel en les mettant en relation avec les ressources et opportunités de leur environnement. - Proposer aux jeunes une information fiable et accessible afin de leur permettre de prendre des décisions et de faire des choix en connaissance de cause. - Offrir un accompagnement vers l’autonomie. - Animer et fédérer un réseau de partenaires locaux. </vt:lpstr>
      <vt:lpstr>Constitution de l’équipe</vt:lpstr>
      <vt:lpstr>Déclinaison du projet social</vt:lpstr>
      <vt:lpstr>Axe 1 du projet social    Revitaliser la démarche d’éducation populaire du Centre de la Lande pour renforcer le pouvoir d’agir des habitants </vt:lpstr>
      <vt:lpstr>    Objectif 1 - Définir et mettre en œuvre une stratégie de soutien aux initiatives collectives des habitants </vt:lpstr>
      <vt:lpstr>Objectif 2- Maintenir nos actions de sensibilisation et de partage des savoirs et renouveler nos thématiques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pédagogique 2024</dc:title>
  <dc:creator>cdl-32@outlook.fr</dc:creator>
  <cp:lastModifiedBy>cdl-32@outlook.fr</cp:lastModifiedBy>
  <cp:revision>1</cp:revision>
  <dcterms:created xsi:type="dcterms:W3CDTF">2024-01-17T13:45:10Z</dcterms:created>
  <dcterms:modified xsi:type="dcterms:W3CDTF">2024-01-17T14:18:21Z</dcterms:modified>
</cp:coreProperties>
</file>